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3" r:id="rId3"/>
    <p:sldId id="302" r:id="rId4"/>
    <p:sldId id="526" r:id="rId5"/>
    <p:sldId id="527" r:id="rId6"/>
    <p:sldId id="529" r:id="rId7"/>
    <p:sldId id="528" r:id="rId8"/>
    <p:sldId id="530" r:id="rId9"/>
    <p:sldId id="522" r:id="rId10"/>
    <p:sldId id="533" r:id="rId11"/>
    <p:sldId id="523" r:id="rId12"/>
    <p:sldId id="381" r:id="rId13"/>
    <p:sldId id="532" r:id="rId14"/>
    <p:sldId id="535" r:id="rId15"/>
    <p:sldId id="536" r:id="rId16"/>
    <p:sldId id="540" r:id="rId17"/>
    <p:sldId id="541" r:id="rId18"/>
    <p:sldId id="542" r:id="rId19"/>
    <p:sldId id="539" r:id="rId20"/>
    <p:sldId id="537" r:id="rId21"/>
    <p:sldId id="53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8312"/>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a:t>QUESTION TIME</a:t>
            </a:r>
            <a:r>
              <a:rPr lang="en-US">
                <a:ea typeface="Calibri"/>
                <a:cs typeface="Calibri"/>
              </a:rPr>
              <a:t>: okay, based on what you know of history, who would have been the first to run into problems where they needed to think about software at the level of an engineering design process?</a:t>
            </a:r>
            <a:endParaRPr lang="en-US"/>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80944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40387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6747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90378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686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B859-B281-B7E3-8A60-2FA698DFA10E}"/>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1470E3E7-EC55-9A27-D3C9-D9924403A47B}"/>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054B8B35-F727-FDDA-CEEA-85F506DB6773}"/>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48910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1AB4-ADB9-C143-C683-B743524E09EF}"/>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43859630-AF7E-D5F4-E871-D42CE34BE5BC}"/>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633DFE34-28CC-C604-82B7-BA907DD2843E}"/>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6222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28584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9024-D540-1C0F-FDCA-CEA2FE592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8D586-7E96-14AC-AEDB-87878D69F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96205-830E-2FF0-BB67-5A9C3920579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7433BB9-4DC2-6E8D-D29C-A8F04C07394A}"/>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14563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have n people on a project, you have O(n^2) potential connections between them.</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2F84-1CA8-D8DF-C37F-4C00C920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C258C-BAB8-6F06-793E-AAFF91F6A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B10AC-41E5-DB58-35E4-5CEF196875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60D81E-4B1B-A188-017C-9E16187E175B}"/>
              </a:ext>
            </a:extLst>
          </p:cNvPr>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492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9722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1.1 Course Introduction</a:t>
            </a:r>
            <a:endParaRPr lang="en-US" sz="320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7239-7C4D-E1D8-6EEB-5752B59CA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5077A-60CE-E0D5-B3FC-4382482F0697}"/>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D895089A-D79D-3899-9744-B01B740BEC5B}"/>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3" name="Group 2">
            <a:extLst>
              <a:ext uri="{FF2B5EF4-FFF2-40B4-BE49-F238E27FC236}">
                <a16:creationId xmlns:a16="http://schemas.microsoft.com/office/drawing/2014/main" id="{FAD196AA-689A-DF71-6439-60C560FB95D1}"/>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52A84CF9-D008-AD02-469A-0BB855B16D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6" name="Rectangle 5" descr="Group">
              <a:extLst>
                <a:ext uri="{FF2B5EF4-FFF2-40B4-BE49-F238E27FC236}">
                  <a16:creationId xmlns:a16="http://schemas.microsoft.com/office/drawing/2014/main" id="{605A6E1E-B973-DEA9-FFCA-CE966FFDC73D}"/>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0" name="Group 9">
            <a:extLst>
              <a:ext uri="{FF2B5EF4-FFF2-40B4-BE49-F238E27FC236}">
                <a16:creationId xmlns:a16="http://schemas.microsoft.com/office/drawing/2014/main" id="{2C967DF5-E088-E1A4-39BD-E1F2D3859E30}"/>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5B49819D-7DA6-7B32-4B16-A7B3BD3E936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2" name="Rectangle 21" descr="Gears">
              <a:extLst>
                <a:ext uri="{FF2B5EF4-FFF2-40B4-BE49-F238E27FC236}">
                  <a16:creationId xmlns:a16="http://schemas.microsoft.com/office/drawing/2014/main" id="{B25C14CB-A9CE-695C-7091-EC3ABC0FB466}"/>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3" name="Group 22">
            <a:extLst>
              <a:ext uri="{FF2B5EF4-FFF2-40B4-BE49-F238E27FC236}">
                <a16:creationId xmlns:a16="http://schemas.microsoft.com/office/drawing/2014/main" id="{66D69967-909B-8FA3-A38F-E19693C917E9}"/>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101F9C61-0134-D990-8132-F71E0E0A29C9}"/>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5" name="Rectangle 24" descr="Illustrator with solid fill">
              <a:extLst>
                <a:ext uri="{FF2B5EF4-FFF2-40B4-BE49-F238E27FC236}">
                  <a16:creationId xmlns:a16="http://schemas.microsoft.com/office/drawing/2014/main" id="{D0AB92CB-ADDA-441F-9C79-C4F54CCAC06A}"/>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6" name="Freeform: Shape 15">
            <a:extLst>
              <a:ext uri="{FF2B5EF4-FFF2-40B4-BE49-F238E27FC236}">
                <a16:creationId xmlns:a16="http://schemas.microsoft.com/office/drawing/2014/main" id="{41A97624-EED5-79E5-BEF4-68ADDD120E75}"/>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People,</a:t>
            </a:r>
          </a:p>
        </p:txBody>
      </p:sp>
      <p:sp>
        <p:nvSpPr>
          <p:cNvPr id="27" name="Freeform: Shape 15">
            <a:extLst>
              <a:ext uri="{FF2B5EF4-FFF2-40B4-BE49-F238E27FC236}">
                <a16:creationId xmlns:a16="http://schemas.microsoft.com/office/drawing/2014/main" id="{7FED8FEC-80F6-C1D1-45BA-F99E975AB00C}"/>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PROCESSES,</a:t>
            </a:r>
          </a:p>
        </p:txBody>
      </p:sp>
      <p:sp>
        <p:nvSpPr>
          <p:cNvPr id="28" name="Freeform: Shape 15">
            <a:extLst>
              <a:ext uri="{FF2B5EF4-FFF2-40B4-BE49-F238E27FC236}">
                <a16:creationId xmlns:a16="http://schemas.microsoft.com/office/drawing/2014/main" id="{95DD7120-2C41-2557-9F24-6EE0A4ED985C}"/>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&amp; Programs</a:t>
            </a:r>
          </a:p>
        </p:txBody>
      </p:sp>
    </p:spTree>
    <p:extLst>
      <p:ext uri="{BB962C8B-B14F-4D97-AF65-F5344CB8AC3E}">
        <p14:creationId xmlns:p14="http://schemas.microsoft.com/office/powerpoint/2010/main" val="331551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a:xfrm>
            <a:off x="838200" y="1500159"/>
            <a:ext cx="11000232" cy="5221315"/>
          </a:xfrm>
        </p:spPr>
        <p:txBody>
          <a:bodyPr>
            <a:normAutofit/>
          </a:bodyPr>
          <a:lstStyle/>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pPr lvl="1"/>
            <a:endParaRPr lang="en-US"/>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12</a:t>
            </a:fld>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13</a:t>
            </a:fld>
            <a:endParaRPr lang="en-US"/>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14</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Tree>
    <p:extLst>
      <p:ext uri="{BB962C8B-B14F-4D97-AF65-F5344CB8AC3E}">
        <p14:creationId xmlns:p14="http://schemas.microsoft.com/office/powerpoint/2010/main" val="58684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15</a:t>
            </a:fld>
            <a:endParaRPr lang="en-US"/>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ysClr val="windowText" lastClr="000000"/>
              </a:solidFill>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r>
              <a:rPr lang="en-US" sz="4400"/>
              <a:t>This class is here-</a:t>
            </a:r>
            <a:r>
              <a:rPr lang="en-US" sz="4400" err="1"/>
              <a:t>ish</a:t>
            </a:r>
            <a:endParaRPr lang="en-US" sz="4400"/>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r>
              <a:rPr lang="en-US" sz="3600"/>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r>
              <a:rPr lang="en-US" sz="3600"/>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r>
              <a:rPr lang="en-US" sz="3600"/>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r>
              <a:rPr lang="en-US" sz="3600"/>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r>
              <a:rPr lang="en-US" sz="3600"/>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r>
              <a:rPr lang="en-US" sz="3600"/>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r>
              <a:rPr lang="en-US" sz="3600"/>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err="1">
                <a:ea typeface="Calibri"/>
                <a:cs typeface="Calibri"/>
              </a:rPr>
              <a:t>howstuffworks.com</a:t>
            </a:r>
            <a:endParaRPr lang="en-US">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Half as Interesting on YouTube</a:t>
            </a:r>
            <a:endParaRPr lang="en-US">
              <a:ea typeface="Calibri" panose="020F0502020204030204"/>
              <a:cs typeface="Calibri" panose="020F0502020204030204"/>
            </a:endParaRPr>
          </a:p>
        </p:txBody>
      </p:sp>
    </p:spTree>
    <p:extLst>
      <p:ext uri="{BB962C8B-B14F-4D97-AF65-F5344CB8AC3E}">
        <p14:creationId xmlns:p14="http://schemas.microsoft.com/office/powerpoint/2010/main" val="324123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r>
              <a:rPr lang="en-US" i="1" err="1"/>
              <a:t>www.oddee.com</a:t>
            </a:r>
            <a:r>
              <a:rPr lang="en-US" i="1"/>
              <a:t>/item_97852.aspx</a:t>
            </a:r>
          </a:p>
        </p:txBody>
      </p:sp>
    </p:spTree>
    <p:extLst>
      <p:ext uri="{BB962C8B-B14F-4D97-AF65-F5344CB8AC3E}">
        <p14:creationId xmlns:p14="http://schemas.microsoft.com/office/powerpoint/2010/main" val="336723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r>
              <a:rPr lang="en-US" i="1" err="1"/>
              <a:t>www.architecturaldigest.com</a:t>
            </a:r>
            <a:endParaRPr lang="en-US" i="1"/>
          </a:p>
        </p:txBody>
      </p:sp>
    </p:spTree>
    <p:extLst>
      <p:ext uri="{BB962C8B-B14F-4D97-AF65-F5344CB8AC3E}">
        <p14:creationId xmlns:p14="http://schemas.microsoft.com/office/powerpoint/2010/main" val="106753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spTree>
    <p:extLst>
      <p:ext uri="{BB962C8B-B14F-4D97-AF65-F5344CB8AC3E}">
        <p14:creationId xmlns:p14="http://schemas.microsoft.com/office/powerpoint/2010/main" val="34881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a:solidFill>
                  <a:srgbClr val="0070C0"/>
                </a:solidFill>
                <a:latin typeface="Verdana"/>
                <a:ea typeface="Verdana"/>
              </a:rPr>
              <a:t>Course staff</a:t>
            </a:r>
            <a:endParaRPr lang="en-US">
              <a:solidFill>
                <a:srgbClr val="0070C0"/>
              </a:solidFill>
            </a:endParaRP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sp>
        <p:nvSpPr>
          <p:cNvPr id="6" name="TextBox 5">
            <a:extLst>
              <a:ext uri="{FF2B5EF4-FFF2-40B4-BE49-F238E27FC236}">
                <a16:creationId xmlns:a16="http://schemas.microsoft.com/office/drawing/2014/main" id="{5E62FD13-1F96-F155-36CA-7EF6E751D118}"/>
              </a:ext>
            </a:extLst>
          </p:cNvPr>
          <p:cNvSpPr txBox="1"/>
          <p:nvPr/>
        </p:nvSpPr>
        <p:spPr>
          <a:xfrm>
            <a:off x="2283088" y="4896558"/>
            <a:ext cx="2683761" cy="1204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3600">
                <a:latin typeface="Calibri"/>
                <a:ea typeface="Calibri"/>
                <a:cs typeface="Calibri"/>
              </a:rPr>
              <a:t>Rob Simmons</a:t>
            </a:r>
            <a:endParaRPr lang="en-US" sz="3600">
              <a:ea typeface="Calibri"/>
              <a:cs typeface="Calibri"/>
            </a:endParaRPr>
          </a:p>
          <a:p>
            <a:pPr algn="ctr"/>
            <a:endParaRPr lang="en-US" sz="3600" i="1">
              <a:latin typeface="Calibri" panose="020F0502020204030204" pitchFamily="34" charset="0"/>
              <a:ea typeface="Calibri"/>
              <a:cs typeface="Calibri" panose="020F0502020204030204" pitchFamily="34" charset="0"/>
            </a:endParaRPr>
          </a:p>
        </p:txBody>
      </p:sp>
      <p:sp>
        <p:nvSpPr>
          <p:cNvPr id="5" name="Rectangle 4">
            <a:extLst>
              <a:ext uri="{FF2B5EF4-FFF2-40B4-BE49-F238E27FC236}">
                <a16:creationId xmlns:a16="http://schemas.microsoft.com/office/drawing/2014/main" id="{9571F8D6-7A75-E9FB-1C22-CFBF3DACD1B5}"/>
              </a:ext>
            </a:extLst>
          </p:cNvPr>
          <p:cNvSpPr/>
          <p:nvPr/>
        </p:nvSpPr>
        <p:spPr>
          <a:xfrm>
            <a:off x="8154444" y="2188923"/>
            <a:ext cx="2195945" cy="2438400"/>
          </a:xfrm>
          <a:prstGeom prst="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ea typeface="Calibri"/>
                <a:cs typeface="Calibri"/>
              </a:rPr>
              <a:t>Add </a:t>
            </a:r>
            <a:r>
              <a:rPr lang="en-US" sz="2400" err="1">
                <a:solidFill>
                  <a:schemeClr val="bg1"/>
                </a:solidFill>
                <a:ea typeface="Calibri"/>
                <a:cs typeface="Calibri"/>
              </a:rPr>
              <a:t>tas</a:t>
            </a:r>
            <a:endParaRPr lang="en-US">
              <a:solidFill>
                <a:schemeClr val="bg1"/>
              </a:solidFill>
              <a:highlight>
                <a:srgbClr val="FF00FF"/>
              </a:highlight>
              <a:ea typeface="Calibri"/>
              <a:cs typeface="Calibri"/>
            </a:endParaRPr>
          </a:p>
        </p:txBody>
      </p:sp>
      <p:pic>
        <p:nvPicPr>
          <p:cNvPr id="9" name="Picture 8" descr="A person holding a white mug&#10;&#10;AI-generated content may be incorrect.">
            <a:extLst>
              <a:ext uri="{FF2B5EF4-FFF2-40B4-BE49-F238E27FC236}">
                <a16:creationId xmlns:a16="http://schemas.microsoft.com/office/drawing/2014/main" id="{2A17569A-7AD5-14CD-1297-1D27D92BCDC4}"/>
              </a:ext>
            </a:extLst>
          </p:cNvPr>
          <p:cNvPicPr>
            <a:picLocks noChangeAspect="1"/>
          </p:cNvPicPr>
          <p:nvPr/>
        </p:nvPicPr>
        <p:blipFill>
          <a:blip r:embed="rId2"/>
          <a:stretch>
            <a:fillRect/>
          </a:stretch>
        </p:blipFill>
        <p:spPr>
          <a:xfrm>
            <a:off x="2327563" y="1818409"/>
            <a:ext cx="2589068" cy="2554432"/>
          </a:xfrm>
          <a:prstGeom prst="rect">
            <a:avLst/>
          </a:prstGeom>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1C07-D8C8-EF49-6860-E2C61CAAE923}"/>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68E15244-83C9-523F-CC46-7608FB886680}"/>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69D57CD9-D835-5FF4-D1AB-5C0A3CEA91EE}"/>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DCFF326B-F40C-C21A-27BD-56ED18AD3712}"/>
              </a:ext>
            </a:extLst>
          </p:cNvPr>
          <p:cNvSpPr txBox="1">
            <a:spLocks noGrp="1"/>
          </p:cNvSpPr>
          <p:nvPr>
            <p:ph type="sldNum" sz="quarter" idx="12"/>
          </p:nvPr>
        </p:nvSpPr>
        <p:spPr/>
        <p:txBody>
          <a:bodyPr/>
          <a:lstStyle/>
          <a:p>
            <a:fld id="{86CB4B4D-7CA3-9044-876B-883B54F8677D}" type="slidenum">
              <a:rPr lang="en-US"/>
              <a:pPr/>
              <a:t>20</a:t>
            </a:fld>
            <a:endParaRPr lang="en-US"/>
          </a:p>
        </p:txBody>
      </p:sp>
      <p:grpSp>
        <p:nvGrpSpPr>
          <p:cNvPr id="5" name="Group 4">
            <a:extLst>
              <a:ext uri="{FF2B5EF4-FFF2-40B4-BE49-F238E27FC236}">
                <a16:creationId xmlns:a16="http://schemas.microsoft.com/office/drawing/2014/main" id="{3EFCC35C-33ED-F914-D0AF-E387C2D73FA7}"/>
              </a:ext>
            </a:extLst>
          </p:cNvPr>
          <p:cNvGrpSpPr/>
          <p:nvPr/>
        </p:nvGrpSpPr>
        <p:grpSpPr>
          <a:xfrm>
            <a:off x="586984" y="2133600"/>
            <a:ext cx="502431" cy="502430"/>
            <a:chOff x="679049" y="2403793"/>
            <a:chExt cx="1887188" cy="1887187"/>
          </a:xfrm>
        </p:grpSpPr>
        <p:sp>
          <p:nvSpPr>
            <p:cNvPr id="6" name="Rectangle: Diagonal Corners Rounded 6">
              <a:extLst>
                <a:ext uri="{FF2B5EF4-FFF2-40B4-BE49-F238E27FC236}">
                  <a16:creationId xmlns:a16="http://schemas.microsoft.com/office/drawing/2014/main" id="{C3690F9D-A7FA-21EC-D277-EC309BAC15C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Gears">
              <a:extLst>
                <a:ext uri="{FF2B5EF4-FFF2-40B4-BE49-F238E27FC236}">
                  <a16:creationId xmlns:a16="http://schemas.microsoft.com/office/drawing/2014/main" id="{CB36F38A-FB89-BBED-9707-2DF65F77C233}"/>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8" name="Group 7">
            <a:extLst>
              <a:ext uri="{FF2B5EF4-FFF2-40B4-BE49-F238E27FC236}">
                <a16:creationId xmlns:a16="http://schemas.microsoft.com/office/drawing/2014/main" id="{EA5DC56D-C07D-BFBC-EFF3-E768DBFFB23A}"/>
              </a:ext>
            </a:extLst>
          </p:cNvPr>
          <p:cNvGrpSpPr/>
          <p:nvPr/>
        </p:nvGrpSpPr>
        <p:grpSpPr>
          <a:xfrm>
            <a:off x="210161" y="3174597"/>
            <a:ext cx="502431" cy="502430"/>
            <a:chOff x="679049" y="2403793"/>
            <a:chExt cx="1887188" cy="1887187"/>
          </a:xfrm>
        </p:grpSpPr>
        <p:sp>
          <p:nvSpPr>
            <p:cNvPr id="9" name="Rectangle: Diagonal Corners Rounded 6">
              <a:extLst>
                <a:ext uri="{FF2B5EF4-FFF2-40B4-BE49-F238E27FC236}">
                  <a16:creationId xmlns:a16="http://schemas.microsoft.com/office/drawing/2014/main" id="{DB074211-A721-291C-005B-6B6E037D25B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0" name="Rectangle 9" descr="Gears">
              <a:extLst>
                <a:ext uri="{FF2B5EF4-FFF2-40B4-BE49-F238E27FC236}">
                  <a16:creationId xmlns:a16="http://schemas.microsoft.com/office/drawing/2014/main" id="{21C63BBD-8CBE-9D5B-6093-65EDAD511441}"/>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4" name="Group 13">
            <a:extLst>
              <a:ext uri="{FF2B5EF4-FFF2-40B4-BE49-F238E27FC236}">
                <a16:creationId xmlns:a16="http://schemas.microsoft.com/office/drawing/2014/main" id="{83C8808F-1E72-3134-0C2D-E73D6831B397}"/>
              </a:ext>
            </a:extLst>
          </p:cNvPr>
          <p:cNvGrpSpPr/>
          <p:nvPr/>
        </p:nvGrpSpPr>
        <p:grpSpPr>
          <a:xfrm>
            <a:off x="838199" y="3174596"/>
            <a:ext cx="502431" cy="502431"/>
            <a:chOff x="4314206" y="2403793"/>
            <a:chExt cx="1887187" cy="1887187"/>
          </a:xfrm>
        </p:grpSpPr>
        <p:sp>
          <p:nvSpPr>
            <p:cNvPr id="15" name="Rectangle: Diagonal Corners Rounded 10">
              <a:extLst>
                <a:ext uri="{FF2B5EF4-FFF2-40B4-BE49-F238E27FC236}">
                  <a16:creationId xmlns:a16="http://schemas.microsoft.com/office/drawing/2014/main" id="{D13DDDC6-3EDD-7DF6-6D83-EDF6F4892A4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6" name="Rectangle 15" descr="Illustrator with solid fill">
              <a:extLst>
                <a:ext uri="{FF2B5EF4-FFF2-40B4-BE49-F238E27FC236}">
                  <a16:creationId xmlns:a16="http://schemas.microsoft.com/office/drawing/2014/main" id="{7FF08943-B55A-1CA0-258E-3DB1EC186727}"/>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7" name="Group 16">
            <a:extLst>
              <a:ext uri="{FF2B5EF4-FFF2-40B4-BE49-F238E27FC236}">
                <a16:creationId xmlns:a16="http://schemas.microsoft.com/office/drawing/2014/main" id="{7A545EC7-A690-9418-8DD5-83E8D85D2B93}"/>
              </a:ext>
            </a:extLst>
          </p:cNvPr>
          <p:cNvGrpSpPr/>
          <p:nvPr/>
        </p:nvGrpSpPr>
        <p:grpSpPr>
          <a:xfrm>
            <a:off x="586984" y="4125711"/>
            <a:ext cx="502431" cy="502431"/>
            <a:chOff x="4314206" y="2403793"/>
            <a:chExt cx="1887187" cy="1887187"/>
          </a:xfrm>
        </p:grpSpPr>
        <p:sp>
          <p:nvSpPr>
            <p:cNvPr id="18" name="Rectangle: Diagonal Corners Rounded 10">
              <a:extLst>
                <a:ext uri="{FF2B5EF4-FFF2-40B4-BE49-F238E27FC236}">
                  <a16:creationId xmlns:a16="http://schemas.microsoft.com/office/drawing/2014/main" id="{28C26E35-B869-61C1-CE06-D3F58CBAD9C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9" name="Rectangle 18" descr="Illustrator with solid fill">
              <a:extLst>
                <a:ext uri="{FF2B5EF4-FFF2-40B4-BE49-F238E27FC236}">
                  <a16:creationId xmlns:a16="http://schemas.microsoft.com/office/drawing/2014/main" id="{5D16025A-7EDA-ED85-ADBA-0129DF60E31F}"/>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0" name="Group 19">
            <a:extLst>
              <a:ext uri="{FF2B5EF4-FFF2-40B4-BE49-F238E27FC236}">
                <a16:creationId xmlns:a16="http://schemas.microsoft.com/office/drawing/2014/main" id="{BE7C86A4-6D9A-4368-53B7-3EEEA54DB7A5}"/>
              </a:ext>
            </a:extLst>
          </p:cNvPr>
          <p:cNvGrpSpPr/>
          <p:nvPr/>
        </p:nvGrpSpPr>
        <p:grpSpPr>
          <a:xfrm>
            <a:off x="586984" y="5176470"/>
            <a:ext cx="502431" cy="502431"/>
            <a:chOff x="7949361" y="2403792"/>
            <a:chExt cx="1887188" cy="1887188"/>
          </a:xfrm>
        </p:grpSpPr>
        <p:sp>
          <p:nvSpPr>
            <p:cNvPr id="21" name="Rectangle: Diagonal Corners Rounded 13">
              <a:extLst>
                <a:ext uri="{FF2B5EF4-FFF2-40B4-BE49-F238E27FC236}">
                  <a16:creationId xmlns:a16="http://schemas.microsoft.com/office/drawing/2014/main" id="{0CEC7C06-A440-0FBB-4CB0-9402E40EB4D9}"/>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2" name="Rectangle 21" descr="Group">
              <a:extLst>
                <a:ext uri="{FF2B5EF4-FFF2-40B4-BE49-F238E27FC236}">
                  <a16:creationId xmlns:a16="http://schemas.microsoft.com/office/drawing/2014/main" id="{F3A5F844-FBD6-7FB9-BEEC-7EA4D2DC852F}"/>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307612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F95DD-1C49-568D-19C5-6A3F8EAF820A}"/>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822E0F2A-1E0A-B387-4A05-80E802193DCF}"/>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EDEAC9F1-E477-1359-AAA1-A68B54BAC894}"/>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99AC610E-3274-FD04-C360-3B9A6182CE64}"/>
              </a:ext>
            </a:extLst>
          </p:cNvPr>
          <p:cNvSpPr txBox="1">
            <a:spLocks noGrp="1"/>
          </p:cNvSpPr>
          <p:nvPr>
            <p:ph type="sldNum" sz="quarter" idx="12"/>
          </p:nvPr>
        </p:nvSpPr>
        <p:spPr/>
        <p:txBody>
          <a:bodyPr/>
          <a:lstStyle/>
          <a:p>
            <a:fld id="{86CB4B4D-7CA3-9044-876B-883B54F8677D}" type="slidenum">
              <a:rPr lang="en-US"/>
              <a:pPr/>
              <a:t>21</a:t>
            </a:fld>
            <a:endParaRPr lang="en-US"/>
          </a:p>
        </p:txBody>
      </p:sp>
      <p:sp>
        <p:nvSpPr>
          <p:cNvPr id="2" name="Left Brace 1">
            <a:extLst>
              <a:ext uri="{FF2B5EF4-FFF2-40B4-BE49-F238E27FC236}">
                <a16:creationId xmlns:a16="http://schemas.microsoft.com/office/drawing/2014/main" id="{2418DF4F-CFF2-C8EC-6C19-D884A2DC4085}"/>
              </a:ext>
            </a:extLst>
          </p:cNvPr>
          <p:cNvSpPr/>
          <p:nvPr/>
        </p:nvSpPr>
        <p:spPr>
          <a:xfrm rot="10800000">
            <a:off x="9278112" y="1597152"/>
            <a:ext cx="536448" cy="31577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668D1F18-741B-3EFA-48F7-1ADA810EDF2F}"/>
              </a:ext>
            </a:extLst>
          </p:cNvPr>
          <p:cNvSpPr/>
          <p:nvPr/>
        </p:nvSpPr>
        <p:spPr>
          <a:xfrm rot="10800000">
            <a:off x="9278112" y="4864607"/>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FCC0D3E-6F5C-3E65-51E6-05E2A6AD47D2}"/>
              </a:ext>
            </a:extLst>
          </p:cNvPr>
          <p:cNvSpPr txBox="1"/>
          <p:nvPr/>
        </p:nvSpPr>
        <p:spPr>
          <a:xfrm>
            <a:off x="9982200" y="2206519"/>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1E6B13C4-9568-B988-0981-36AC8629E60F}"/>
              </a:ext>
            </a:extLst>
          </p:cNvPr>
          <p:cNvSpPr txBox="1"/>
          <p:nvPr/>
        </p:nvSpPr>
        <p:spPr>
          <a:xfrm>
            <a:off x="9982200" y="4864607"/>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This is maybe a little different</a:t>
            </a:r>
          </a:p>
        </p:txBody>
      </p:sp>
      <p:grpSp>
        <p:nvGrpSpPr>
          <p:cNvPr id="6" name="Group 5">
            <a:extLst>
              <a:ext uri="{FF2B5EF4-FFF2-40B4-BE49-F238E27FC236}">
                <a16:creationId xmlns:a16="http://schemas.microsoft.com/office/drawing/2014/main" id="{8F7DE98C-7679-C75A-D8D4-A2C37BC9FC3F}"/>
              </a:ext>
            </a:extLst>
          </p:cNvPr>
          <p:cNvGrpSpPr/>
          <p:nvPr/>
        </p:nvGrpSpPr>
        <p:grpSpPr>
          <a:xfrm>
            <a:off x="586984" y="2133600"/>
            <a:ext cx="502431" cy="502430"/>
            <a:chOff x="679049" y="2403793"/>
            <a:chExt cx="1887188" cy="1887187"/>
          </a:xfrm>
        </p:grpSpPr>
        <p:sp>
          <p:nvSpPr>
            <p:cNvPr id="7" name="Rectangle: Diagonal Corners Rounded 6">
              <a:extLst>
                <a:ext uri="{FF2B5EF4-FFF2-40B4-BE49-F238E27FC236}">
                  <a16:creationId xmlns:a16="http://schemas.microsoft.com/office/drawing/2014/main" id="{1F30485B-682D-4BB5-895C-B5FC3E04FF6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10F1A2-3FD5-F35D-912B-45ACD25F50E5}"/>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9" name="Group 8">
            <a:extLst>
              <a:ext uri="{FF2B5EF4-FFF2-40B4-BE49-F238E27FC236}">
                <a16:creationId xmlns:a16="http://schemas.microsoft.com/office/drawing/2014/main" id="{AA7AE572-3171-B4A3-7601-D2831C1B2584}"/>
              </a:ext>
            </a:extLst>
          </p:cNvPr>
          <p:cNvGrpSpPr/>
          <p:nvPr/>
        </p:nvGrpSpPr>
        <p:grpSpPr>
          <a:xfrm>
            <a:off x="210161" y="3174597"/>
            <a:ext cx="502431" cy="502430"/>
            <a:chOff x="679049" y="2403793"/>
            <a:chExt cx="1887188" cy="1887187"/>
          </a:xfrm>
        </p:grpSpPr>
        <p:sp>
          <p:nvSpPr>
            <p:cNvPr id="10" name="Rectangle: Diagonal Corners Rounded 6">
              <a:extLst>
                <a:ext uri="{FF2B5EF4-FFF2-40B4-BE49-F238E27FC236}">
                  <a16:creationId xmlns:a16="http://schemas.microsoft.com/office/drawing/2014/main" id="{52DD17A6-9585-B1EE-4447-C7772778626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10" descr="Gears">
              <a:extLst>
                <a:ext uri="{FF2B5EF4-FFF2-40B4-BE49-F238E27FC236}">
                  <a16:creationId xmlns:a16="http://schemas.microsoft.com/office/drawing/2014/main" id="{34061ADA-93F4-3344-C9EA-6E1B6A192D19}"/>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2" name="Group 11">
            <a:extLst>
              <a:ext uri="{FF2B5EF4-FFF2-40B4-BE49-F238E27FC236}">
                <a16:creationId xmlns:a16="http://schemas.microsoft.com/office/drawing/2014/main" id="{7EC0C2ED-C768-BCD3-C0A7-34B2163DCF80}"/>
              </a:ext>
            </a:extLst>
          </p:cNvPr>
          <p:cNvGrpSpPr/>
          <p:nvPr/>
        </p:nvGrpSpPr>
        <p:grpSpPr>
          <a:xfrm>
            <a:off x="838199" y="3174596"/>
            <a:ext cx="502431" cy="502431"/>
            <a:chOff x="4314206" y="2403793"/>
            <a:chExt cx="1887187" cy="1887187"/>
          </a:xfrm>
        </p:grpSpPr>
        <p:sp>
          <p:nvSpPr>
            <p:cNvPr id="13" name="Rectangle: Diagonal Corners Rounded 10">
              <a:extLst>
                <a:ext uri="{FF2B5EF4-FFF2-40B4-BE49-F238E27FC236}">
                  <a16:creationId xmlns:a16="http://schemas.microsoft.com/office/drawing/2014/main" id="{1415FAC9-7322-2C7E-8653-83A6A7973FE5}"/>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13" descr="Illustrator with solid fill">
              <a:extLst>
                <a:ext uri="{FF2B5EF4-FFF2-40B4-BE49-F238E27FC236}">
                  <a16:creationId xmlns:a16="http://schemas.microsoft.com/office/drawing/2014/main" id="{846E87FB-AA52-F28F-84C3-0D9E88630199}"/>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49E25922-B6F6-4295-9E2E-095AD7FE60A5}"/>
              </a:ext>
            </a:extLst>
          </p:cNvPr>
          <p:cNvGrpSpPr/>
          <p:nvPr/>
        </p:nvGrpSpPr>
        <p:grpSpPr>
          <a:xfrm>
            <a:off x="586984" y="4125711"/>
            <a:ext cx="502431" cy="502431"/>
            <a:chOff x="4314206" y="2403793"/>
            <a:chExt cx="1887187" cy="1887187"/>
          </a:xfrm>
        </p:grpSpPr>
        <p:sp>
          <p:nvSpPr>
            <p:cNvPr id="16" name="Rectangle: Diagonal Corners Rounded 10">
              <a:extLst>
                <a:ext uri="{FF2B5EF4-FFF2-40B4-BE49-F238E27FC236}">
                  <a16:creationId xmlns:a16="http://schemas.microsoft.com/office/drawing/2014/main" id="{8F3B2147-9E19-6C30-DB6C-FCE2846CE36C}"/>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7" name="Rectangle 16" descr="Illustrator with solid fill">
              <a:extLst>
                <a:ext uri="{FF2B5EF4-FFF2-40B4-BE49-F238E27FC236}">
                  <a16:creationId xmlns:a16="http://schemas.microsoft.com/office/drawing/2014/main" id="{B5641151-A886-18E6-E7DF-F8F6C424C0EA}"/>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8" name="Group 17">
            <a:extLst>
              <a:ext uri="{FF2B5EF4-FFF2-40B4-BE49-F238E27FC236}">
                <a16:creationId xmlns:a16="http://schemas.microsoft.com/office/drawing/2014/main" id="{B882D7EA-53EF-4B95-0AD4-52DEACF61B21}"/>
              </a:ext>
            </a:extLst>
          </p:cNvPr>
          <p:cNvGrpSpPr/>
          <p:nvPr/>
        </p:nvGrpSpPr>
        <p:grpSpPr>
          <a:xfrm>
            <a:off x="586984" y="5176470"/>
            <a:ext cx="502431" cy="502431"/>
            <a:chOff x="7949361" y="2403792"/>
            <a:chExt cx="1887188" cy="1887188"/>
          </a:xfrm>
        </p:grpSpPr>
        <p:sp>
          <p:nvSpPr>
            <p:cNvPr id="19" name="Rectangle: Diagonal Corners Rounded 13">
              <a:extLst>
                <a:ext uri="{FF2B5EF4-FFF2-40B4-BE49-F238E27FC236}">
                  <a16:creationId xmlns:a16="http://schemas.microsoft.com/office/drawing/2014/main" id="{7082B7DD-327D-6038-1A18-313D1F78794F}"/>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0" name="Rectangle 19" descr="Group">
              <a:extLst>
                <a:ext uri="{FF2B5EF4-FFF2-40B4-BE49-F238E27FC236}">
                  <a16:creationId xmlns:a16="http://schemas.microsoft.com/office/drawing/2014/main" id="{5128A9AC-A7F0-A190-0D54-58CF87A35DBD}"/>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149560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dirty="0"/>
              <a:t>By the end of this module, you should be able to:</a:t>
            </a:r>
            <a:endParaRPr lang="en-US" sz="3600" dirty="0">
              <a:ea typeface="Calibri"/>
              <a:cs typeface="Calibri"/>
            </a:endParaRPr>
          </a:p>
          <a:p>
            <a:pPr lvl="1"/>
            <a:r>
              <a:rPr lang="en-US" sz="2800" dirty="0"/>
              <a:t>Explain in general terms what software engineering is </a:t>
            </a:r>
            <a:endParaRPr lang="en-US" sz="2800" dirty="0">
              <a:ea typeface="Calibri"/>
              <a:cs typeface="Calibri"/>
            </a:endParaRPr>
          </a:p>
          <a:p>
            <a:pPr lvl="1"/>
            <a:r>
              <a:rPr lang="en-US" sz="2800" dirty="0"/>
              <a:t>List your weekly obligations as a student</a:t>
            </a:r>
            <a:endParaRPr lang="en-US" sz="2800" dirty="0">
              <a:ea typeface="Calibri"/>
              <a:cs typeface="Calibri"/>
            </a:endParaRPr>
          </a:p>
          <a:p>
            <a:pPr lvl="1"/>
            <a:r>
              <a:rPr lang="en-US" sz="2800" dirty="0"/>
              <a:t>List the requirements for completing the course</a:t>
            </a:r>
            <a:endParaRPr lang="en-US" sz="2800" dirty="0">
              <a:ea typeface="Calibri"/>
              <a:cs typeface="Calibri"/>
            </a:endParaRP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a:t>
            </a:fld>
            <a:endParaRPr lang="en-US"/>
          </a:p>
        </p:txBody>
      </p:sp>
    </p:spTree>
    <p:extLst>
      <p:ext uri="{BB962C8B-B14F-4D97-AF65-F5344CB8AC3E}">
        <p14:creationId xmlns:p14="http://schemas.microsoft.com/office/powerpoint/2010/main" val="39150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latin typeface="Verdana"/>
                <a:ea typeface="Verdana"/>
              </a:rPr>
              <a:t>What does it mean to make software... engineering? </a:t>
            </a:r>
            <a:endParaRPr lang="en-US"/>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"Engineering is the practice of using natural science, mathematics, and the </a:t>
            </a:r>
            <a:r>
              <a:rPr lang="en-US" sz="2800" u="sng"/>
              <a:t>engineering design process</a:t>
            </a:r>
            <a:r>
              <a:rPr lang="en-US" sz="2800"/>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a:t>
            </a:r>
            <a:endParaRPr lang="en-US" sz="3600">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 design process</a:t>
            </a:r>
            <a:endParaRPr lang="en-US" sz="3600">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t>
            </a:r>
            <a:r>
              <a:rPr lang="en-US" sz="2800">
                <a:ea typeface="+mn-lt"/>
                <a:cs typeface="+mn-lt"/>
              </a:rPr>
              <a:t>Engineering is formulating a problem that can be solved through </a:t>
            </a:r>
            <a:r>
              <a:rPr lang="en-US" sz="2800" b="1" i="1">
                <a:ea typeface="+mn-lt"/>
                <a:cs typeface="+mn-lt"/>
              </a:rPr>
              <a:t>design</a:t>
            </a:r>
            <a:r>
              <a:rPr lang="en-US" sz="2800">
                <a:ea typeface="+mn-lt"/>
                <a:cs typeface="+mn-lt"/>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latin typeface="Verdana"/>
                <a:ea typeface="Verdana"/>
              </a:rPr>
              <a:t>Origins of "software engineering"</a:t>
            </a:r>
            <a:endParaRPr lang="en-US"/>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Margaret Hamilton </a:t>
            </a:r>
            <a:endParaRPr lang="en-US"/>
          </a:p>
          <a:p>
            <a:r>
              <a:rPr lang="en-US" sz="2800"/>
              <a:t>@ NASA, around 1963</a:t>
            </a:r>
            <a:endParaRPr lang="en-US">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Barry Boehm</a:t>
            </a:r>
            <a:endParaRPr lang="en-US"/>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1968 NATO conference on Software Engineering + Outcomes</a:t>
            </a:r>
            <a:r>
              <a:rPr lang="en-US" sz="2800">
                <a:ea typeface="Calibri"/>
                <a:cs typeface="Calibri"/>
              </a:rPr>
              <a:t>​</a:t>
            </a:r>
            <a:endParaRPr lang="en-US"/>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Friedrich Bauer</a:t>
            </a:r>
            <a:endParaRPr lang="en-US"/>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(all pictures from Wikipedia)</a:t>
            </a:r>
            <a:endParaRPr lang="en-US">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Comm. of the ACM,</a:t>
            </a:r>
          </a:p>
          <a:p>
            <a:pPr algn="r"/>
            <a:r>
              <a:rPr lang="en-US" i="1">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Anthony Oettinger, ACM President</a:t>
            </a:r>
            <a:endParaRPr lang="en-US"/>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3B44-BD5C-3CA2-D135-93E88C9A6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C6E5A-FF47-2A71-037E-48AAB14950AC}"/>
              </a:ext>
            </a:extLst>
          </p:cNvPr>
          <p:cNvSpPr>
            <a:spLocks noGrp="1"/>
          </p:cNvSpPr>
          <p:nvPr>
            <p:ph type="title"/>
          </p:nvPr>
        </p:nvSpPr>
        <p:spPr/>
        <p:txBody>
          <a:bodyPr/>
          <a:lstStyle/>
          <a:p>
            <a:r>
              <a:rPr lang="en-US">
                <a:latin typeface="Verdana"/>
                <a:ea typeface="Verdana"/>
              </a:rPr>
              <a:t>One definition of "software engineering"</a:t>
            </a:r>
            <a:endParaRPr lang="en-US"/>
          </a:p>
        </p:txBody>
      </p:sp>
      <p:sp>
        <p:nvSpPr>
          <p:cNvPr id="4" name="Slide Number Placeholder 3">
            <a:extLst>
              <a:ext uri="{FF2B5EF4-FFF2-40B4-BE49-F238E27FC236}">
                <a16:creationId xmlns:a16="http://schemas.microsoft.com/office/drawing/2014/main" id="{821EF551-F8A3-2F6E-517F-9BAE318912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pic>
        <p:nvPicPr>
          <p:cNvPr id="6" name="Picture 5" descr="A puzzle with different letters on it&#10;&#10;AI-generated content may be incorrect.">
            <a:extLst>
              <a:ext uri="{FF2B5EF4-FFF2-40B4-BE49-F238E27FC236}">
                <a16:creationId xmlns:a16="http://schemas.microsoft.com/office/drawing/2014/main" id="{759F2EA8-8F54-1A47-3D57-11040772F7F4}"/>
              </a:ext>
            </a:extLst>
          </p:cNvPr>
          <p:cNvPicPr>
            <a:picLocks noChangeAspect="1"/>
          </p:cNvPicPr>
          <p:nvPr/>
        </p:nvPicPr>
        <p:blipFill>
          <a:blip r:embed="rId3"/>
          <a:stretch>
            <a:fillRect/>
          </a:stretch>
        </p:blipFill>
        <p:spPr>
          <a:xfrm>
            <a:off x="6494318" y="1604961"/>
            <a:ext cx="900546" cy="816553"/>
          </a:xfrm>
          <a:prstGeom prst="rect">
            <a:avLst/>
          </a:prstGeom>
        </p:spPr>
      </p:pic>
      <p:sp>
        <p:nvSpPr>
          <p:cNvPr id="8" name="TextBox 7">
            <a:extLst>
              <a:ext uri="{FF2B5EF4-FFF2-40B4-BE49-F238E27FC236}">
                <a16:creationId xmlns:a16="http://schemas.microsoft.com/office/drawing/2014/main" id="{986C7295-FE76-40D3-3916-4DDE102F6415}"/>
              </a:ext>
            </a:extLst>
          </p:cNvPr>
          <p:cNvSpPr txBox="1"/>
          <p:nvPr/>
        </p:nvSpPr>
        <p:spPr>
          <a:xfrm>
            <a:off x="7391400" y="1598467"/>
            <a:ext cx="49945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Compare that with Wikipedia on...</a:t>
            </a:r>
          </a:p>
          <a:p>
            <a:r>
              <a:rPr lang="en-US" sz="3200">
                <a:solidFill>
                  <a:srgbClr val="000000"/>
                </a:solidFill>
                <a:ea typeface="+mn-lt"/>
                <a:cs typeface="+mn-lt"/>
              </a:rPr>
              <a:t>Engineering design process</a:t>
            </a:r>
            <a:endParaRPr lang="en-US">
              <a:ea typeface="Calibri"/>
              <a:cs typeface="Calibri"/>
            </a:endParaRPr>
          </a:p>
        </p:txBody>
      </p:sp>
      <p:sp>
        <p:nvSpPr>
          <p:cNvPr id="10" name="TextBox 9">
            <a:extLst>
              <a:ext uri="{FF2B5EF4-FFF2-40B4-BE49-F238E27FC236}">
                <a16:creationId xmlns:a16="http://schemas.microsoft.com/office/drawing/2014/main" id="{722A2407-60DB-0F82-8EEC-3D17BBBDD90D}"/>
              </a:ext>
            </a:extLst>
          </p:cNvPr>
          <p:cNvSpPr txBox="1"/>
          <p:nvPr/>
        </p:nvSpPr>
        <p:spPr>
          <a:xfrm>
            <a:off x="6490853"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
        <p:nvSpPr>
          <p:cNvPr id="12" name="Text Placeholder 2">
            <a:extLst>
              <a:ext uri="{FF2B5EF4-FFF2-40B4-BE49-F238E27FC236}">
                <a16:creationId xmlns:a16="http://schemas.microsoft.com/office/drawing/2014/main" id="{809B89A7-84E2-391A-E407-0882CBCEDE19}"/>
              </a:ext>
            </a:extLst>
          </p:cNvPr>
          <p:cNvSpPr txBox="1">
            <a:spLocks/>
          </p:cNvSpPr>
          <p:nvPr/>
        </p:nvSpPr>
        <p:spPr>
          <a:xfrm>
            <a:off x="82607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Software engineering</a:t>
            </a:r>
            <a:br>
              <a:rPr lang="en-US" sz="3600">
                <a:ea typeface="Calibri"/>
                <a:cs typeface="Calibri"/>
              </a:rPr>
            </a:br>
            <a:r>
              <a:rPr lang="en-US" sz="3600">
                <a:ea typeface="Calibri"/>
                <a:cs typeface="Calibri"/>
              </a:rPr>
              <a:t>concerns the</a:t>
            </a:r>
            <a:endParaRPr lang="en-US">
              <a:ea typeface="Calibri"/>
              <a:cs typeface="Calibri"/>
            </a:endParaRPr>
          </a:p>
          <a:p>
            <a:pPr marL="571500" indent="-571500"/>
            <a:r>
              <a:rPr lang="en-US" sz="3600">
                <a:ea typeface="Calibri"/>
                <a:cs typeface="Calibri"/>
              </a:rPr>
              <a:t>design</a:t>
            </a:r>
          </a:p>
          <a:p>
            <a:pPr marL="571500" indent="-571500"/>
            <a:r>
              <a:rPr lang="en-US" sz="3600">
                <a:ea typeface="Calibri"/>
                <a:cs typeface="Calibri"/>
              </a:rPr>
              <a:t>construction,</a:t>
            </a:r>
          </a:p>
          <a:p>
            <a:pPr marL="571500" indent="-571500"/>
            <a:r>
              <a:rPr lang="en-US" sz="3600">
                <a:ea typeface="Calibri"/>
                <a:cs typeface="Calibri"/>
              </a:rPr>
              <a:t>and maintenance</a:t>
            </a:r>
          </a:p>
          <a:p>
            <a:pPr marL="0" indent="0">
              <a:buNone/>
            </a:pPr>
            <a:endParaRPr lang="en-US" sz="3600">
              <a:ea typeface="Calibri"/>
              <a:cs typeface="Calibri"/>
            </a:endParaRPr>
          </a:p>
          <a:p>
            <a:pPr marL="571500" indent="-571500"/>
            <a:endParaRPr lang="en-US" sz="3600">
              <a:ea typeface="Calibri"/>
              <a:cs typeface="Calibri"/>
            </a:endParaRPr>
          </a:p>
        </p:txBody>
      </p:sp>
      <p:sp>
        <p:nvSpPr>
          <p:cNvPr id="16" name="Text Placeholder 2">
            <a:extLst>
              <a:ext uri="{FF2B5EF4-FFF2-40B4-BE49-F238E27FC236}">
                <a16:creationId xmlns:a16="http://schemas.microsoft.com/office/drawing/2014/main" id="{4049F4AA-CCE6-40A0-A7DF-49431D49C61D}"/>
              </a:ext>
            </a:extLst>
          </p:cNvPr>
          <p:cNvSpPr txBox="1">
            <a:spLocks/>
          </p:cNvSpPr>
          <p:nvPr/>
        </p:nvSpPr>
        <p:spPr>
          <a:xfrm>
            <a:off x="82607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Wingdings" panose="020B0604020202020204" pitchFamily="34" charset="0"/>
              <a:buChar char="Ø"/>
            </a:pPr>
            <a:r>
              <a:rPr lang="en-US" sz="3600">
                <a:ea typeface="Calibri"/>
                <a:cs typeface="Calibri"/>
              </a:rPr>
              <a:t>of large programs</a:t>
            </a:r>
            <a:endParaRPr lang="en-US">
              <a:ea typeface="Calibri"/>
              <a:cs typeface="Calibri"/>
            </a:endParaRPr>
          </a:p>
          <a:p>
            <a:pPr marL="571500" indent="-571500">
              <a:buFont typeface="Wingdings" panose="020B0604020202020204" pitchFamily="34" charset="0"/>
              <a:buChar char="Ø"/>
            </a:pPr>
            <a:r>
              <a:rPr lang="en-US" sz="3600">
                <a:ea typeface="Calibri"/>
                <a:cs typeface="Calibri"/>
              </a:rPr>
              <a:t>over time.</a:t>
            </a:r>
            <a:endParaRPr lang="en-US">
              <a:ea typeface="Calibri"/>
              <a:cs typeface="Calibri"/>
            </a:endParaRPr>
          </a:p>
          <a:p>
            <a:pPr marL="571500" indent="-571500">
              <a:buFont typeface="Wingdings" panose="020B0604020202020204" pitchFamily="34" charset="0"/>
              <a:buChar char="Ø"/>
            </a:pPr>
            <a:endParaRPr lang="en-US" sz="3600">
              <a:ea typeface="Calibri"/>
              <a:cs typeface="Calibri"/>
            </a:endParaRPr>
          </a:p>
        </p:txBody>
      </p:sp>
    </p:spTree>
    <p:extLst>
      <p:ext uri="{BB962C8B-B14F-4D97-AF65-F5344CB8AC3E}">
        <p14:creationId xmlns:p14="http://schemas.microsoft.com/office/powerpoint/2010/main" val="201377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p:nvPr>
        </p:nvSpPr>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Calibri"/>
                <a:cs typeface="Calibri"/>
              </a:rPr>
              <a:t>(image from “The Scale of Space” on KWIT, March 2018)</a:t>
            </a:r>
            <a:endParaRPr lang="en-US">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62E8-DC5A-3B9F-CC1E-17728ED61201}"/>
              </a:ext>
            </a:extLst>
          </p:cNvPr>
          <p:cNvSpPr>
            <a:spLocks noGrp="1"/>
          </p:cNvSpPr>
          <p:nvPr>
            <p:ph type="title"/>
          </p:nvPr>
        </p:nvSpPr>
        <p:spPr/>
        <p:txBody>
          <a:bodyPr/>
          <a:lstStyle/>
          <a:p>
            <a:r>
              <a:rPr lang="en-US" sz="3600"/>
              <a:t>Problem #1: Programs need to be read by people</a:t>
            </a:r>
            <a:endParaRPr lang="en-US"/>
          </a:p>
        </p:txBody>
      </p:sp>
      <p:sp>
        <p:nvSpPr>
          <p:cNvPr id="4" name="Slide Number Placeholder 3">
            <a:extLst>
              <a:ext uri="{FF2B5EF4-FFF2-40B4-BE49-F238E27FC236}">
                <a16:creationId xmlns:a16="http://schemas.microsoft.com/office/drawing/2014/main" id="{20EA809C-B186-B7D8-D069-2293F2BA3A58}"/>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5" name="1920px-Webysther_20150414193208_-_Martin_Fowler.jpg" descr="1920px-Webysther_20150414193208_-_Martin_Fowler.jpg">
            <a:extLst>
              <a:ext uri="{FF2B5EF4-FFF2-40B4-BE49-F238E27FC236}">
                <a16:creationId xmlns:a16="http://schemas.microsoft.com/office/drawing/2014/main" id="{72A2F617-B4D6-CDA9-F017-1887D22D6A88}"/>
              </a:ext>
            </a:extLst>
          </p:cNvPr>
          <p:cNvPicPr>
            <a:picLocks noChangeAspect="1"/>
          </p:cNvPicPr>
          <p:nvPr/>
        </p:nvPicPr>
        <p:blipFill>
          <a:blip r:embed="rId2"/>
          <a:stretch>
            <a:fillRect/>
          </a:stretch>
        </p:blipFill>
        <p:spPr>
          <a:xfrm>
            <a:off x="8364837" y="1932221"/>
            <a:ext cx="3270776" cy="4361034"/>
          </a:xfrm>
          <a:prstGeom prst="rect">
            <a:avLst/>
          </a:prstGeom>
          <a:ln w="12700">
            <a:miter lim="400000"/>
          </a:ln>
        </p:spPr>
      </p:pic>
      <p:sp>
        <p:nvSpPr>
          <p:cNvPr id="6" name="Text Placeholder 2">
            <a:extLst>
              <a:ext uri="{FF2B5EF4-FFF2-40B4-BE49-F238E27FC236}">
                <a16:creationId xmlns:a16="http://schemas.microsoft.com/office/drawing/2014/main" id="{78D78ADB-B35D-EC51-96F9-73637C4FF138}"/>
              </a:ext>
            </a:extLst>
          </p:cNvPr>
          <p:cNvSpPr txBox="1">
            <a:spLocks/>
          </p:cNvSpPr>
          <p:nvPr/>
        </p:nvSpPr>
        <p:spPr>
          <a:xfrm>
            <a:off x="730828" y="2232719"/>
            <a:ext cx="7523664"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"Any fool can write code that a computer can understand. Good programmers write code that humans can understand"</a:t>
            </a:r>
            <a:endParaRPr lang="en-US"/>
          </a:p>
        </p:txBody>
      </p:sp>
      <p:sp>
        <p:nvSpPr>
          <p:cNvPr id="7" name="Fred Brooks, 1975">
            <a:extLst>
              <a:ext uri="{FF2B5EF4-FFF2-40B4-BE49-F238E27FC236}">
                <a16:creationId xmlns:a16="http://schemas.microsoft.com/office/drawing/2014/main" id="{8F656D3A-483C-68BA-A842-A28C729C67BC}"/>
              </a:ext>
            </a:extLst>
          </p:cNvPr>
          <p:cNvSpPr txBox="1"/>
          <p:nvPr/>
        </p:nvSpPr>
        <p:spPr>
          <a:xfrm>
            <a:off x="5392148" y="4042941"/>
            <a:ext cx="1582421" cy="4103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l" defTabSz="825500">
              <a:defRPr sz="3200" b="1">
                <a:solidFill>
                  <a:srgbClr val="000000"/>
                </a:solidFill>
              </a:defRPr>
            </a:lvl1pPr>
          </a:lstStyle>
          <a:p>
            <a:r>
              <a:rPr lang="en-US" sz="2000" b="0"/>
              <a:t>Martin Fowler</a:t>
            </a:r>
            <a:endParaRPr lang="en-US"/>
          </a:p>
        </p:txBody>
      </p:sp>
    </p:spTree>
    <p:extLst>
      <p:ext uri="{BB962C8B-B14F-4D97-AF65-F5344CB8AC3E}">
        <p14:creationId xmlns:p14="http://schemas.microsoft.com/office/powerpoint/2010/main" val="167258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a:t>Fred Brooks, 1975</a:t>
            </a:r>
          </a:p>
        </p:txBody>
      </p:sp>
      <p:sp>
        <p:nvSpPr>
          <p:cNvPr id="10" name="Text Placeholder 2">
            <a:extLst>
              <a:ext uri="{FF2B5EF4-FFF2-40B4-BE49-F238E27FC236}">
                <a16:creationId xmlns:a16="http://schemas.microsoft.com/office/drawing/2014/main" id="{E302C168-FA0B-01A1-DE7A-90ADFE7DB347}"/>
              </a:ext>
            </a:extLst>
          </p:cNvPr>
          <p:cNvSpPr txBox="1">
            <a:spLocks/>
          </p:cNvSpPr>
          <p:nvPr/>
        </p:nvSpPr>
        <p:spPr>
          <a:xfrm>
            <a:off x="730828" y="3098628"/>
            <a:ext cx="7523664" cy="11474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"Adding manpower to a late software project makes it later"</a:t>
            </a:r>
            <a:endParaRPr lang="en-US"/>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3182</TotalTime>
  <Words>1374</Words>
  <Application>Microsoft Macintosh PowerPoint</Application>
  <PresentationFormat>Widescreen</PresentationFormat>
  <Paragraphs>196</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 Neue</vt:lpstr>
      <vt:lpstr>Verdana</vt:lpstr>
      <vt:lpstr>Wingdings</vt:lpstr>
      <vt:lpstr>Office Theme</vt:lpstr>
      <vt:lpstr>CS 4530: Fundamentals of Software Engineering Module 1.1 Course Introduction</vt:lpstr>
      <vt:lpstr>Course staff</vt:lpstr>
      <vt:lpstr>Learning Objectives for this Lesson</vt:lpstr>
      <vt:lpstr>What does it mean to make software... engineering? </vt:lpstr>
      <vt:lpstr>Origins of "software engineering"</vt:lpstr>
      <vt:lpstr>One definition of "software engineering"</vt:lpstr>
      <vt:lpstr>Okay, what do you mean by "large"</vt:lpstr>
      <vt:lpstr>Problem #1: Programs need to be read by people</vt:lpstr>
      <vt:lpstr>Problem #2: People need to talk to each other</vt:lpstr>
      <vt:lpstr>So, software engineering must encompass:</vt:lpstr>
      <vt:lpstr>The course will cover</vt:lpstr>
      <vt:lpstr>Three Scales of Design</vt:lpstr>
      <vt:lpstr>So, software engineering must encompass: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Course outcomes</vt:lpstr>
      <vt:lpstr>Course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4</cp:revision>
  <dcterms:created xsi:type="dcterms:W3CDTF">2021-01-07T15:19:22Z</dcterms:created>
  <dcterms:modified xsi:type="dcterms:W3CDTF">2025-04-30T12:22:28Z</dcterms:modified>
</cp:coreProperties>
</file>